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9" r:id="rId3"/>
    <p:sldId id="278" r:id="rId4"/>
    <p:sldId id="260" r:id="rId5"/>
    <p:sldId id="262" r:id="rId6"/>
    <p:sldId id="273" r:id="rId7"/>
    <p:sldId id="258" r:id="rId8"/>
    <p:sldId id="265" r:id="rId9"/>
    <p:sldId id="274" r:id="rId10"/>
    <p:sldId id="275" r:id="rId11"/>
    <p:sldId id="276" r:id="rId12"/>
    <p:sldId id="279" r:id="rId13"/>
    <p:sldId id="280" r:id="rId14"/>
    <p:sldId id="264" r:id="rId15"/>
    <p:sldId id="277" r:id="rId16"/>
    <p:sldId id="281" r:id="rId17"/>
    <p:sldId id="269" r:id="rId18"/>
    <p:sldId id="27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FF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14" autoAdjust="0"/>
    <p:restoredTop sz="94660"/>
  </p:normalViewPr>
  <p:slideViewPr>
    <p:cSldViewPr>
      <p:cViewPr varScale="1">
        <p:scale>
          <a:sx n="61" d="100"/>
          <a:sy n="61" d="100"/>
        </p:scale>
        <p:origin x="-41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85FB70-5A64-4FB6-B313-C6AE7DBEF51D}" type="datetimeFigureOut">
              <a:rPr lang="th-TH" smtClean="0"/>
              <a:pPr/>
              <a:t>13/05/56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EF0DD0-7EC9-4E08-B860-E41C1A9A6B1B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F0DD0-7EC9-4E08-B860-E41C1A9A6B1B}" type="slidenum">
              <a:rPr lang="th-TH" smtClean="0"/>
              <a:pPr/>
              <a:t>2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0"/>
            <a:ext cx="7010400" cy="1143000"/>
          </a:xfrm>
          <a:solidFill>
            <a:srgbClr val="92D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n-BD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th-TH" sz="7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2" name="Content Placeholder 11" descr="Ghash ful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1828800" y="1600200"/>
            <a:ext cx="5799634" cy="4768056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th-TH" dirty="0">
              <a:latin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332037"/>
            <a:ext cx="4343400" cy="34591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প্রশান্ত মজুমদার</a:t>
            </a:r>
          </a:p>
          <a:p>
            <a:pPr>
              <a:buNone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প্রভাষক,পদার্থবিজ্ঞান</a:t>
            </a:r>
          </a:p>
          <a:p>
            <a:pPr>
              <a:buNone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সোমপাড়া কলেজ</a:t>
            </a:r>
          </a:p>
          <a:p>
            <a:pPr>
              <a:buNone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চাটখিল,নোয়াখালী।</a:t>
            </a:r>
          </a:p>
          <a:p>
            <a:pPr>
              <a:buNone/>
            </a:pPr>
            <a:endParaRPr lang="th-TH" sz="4000" dirty="0">
              <a:latin typeface="NikoshBAN" pitchFamily="2" charset="0"/>
            </a:endParaRPr>
          </a:p>
        </p:txBody>
      </p:sp>
      <p:pic>
        <p:nvPicPr>
          <p:cNvPr id="6" name="Picture 5" descr="My Wallpap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400" y="1905493"/>
            <a:ext cx="3048000" cy="375821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Oval 7"/>
          <p:cNvSpPr/>
          <p:nvPr/>
        </p:nvSpPr>
        <p:spPr>
          <a:xfrm>
            <a:off x="7480608" y="2088996"/>
            <a:ext cx="228600" cy="22860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pat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556 -0.05463 C -0.00938 -0.05463 0.06944 0.07106 0.06944 0.22731 C 0.06944 0.38194 -0.00938 0.50926 -0.10556 0.50926 C -0.20243 0.50926 -0.28056 0.38194 -0.28056 0.22731 C -0.28056 0.07106 -0.20243 -0.05463 -0.10556 -0.05463 Z " pathEditMode="relative" rAng="0" ptsTypes="fffff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8" grpId="0" animBg="1"/>
      <p:bldP spid="8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62000" y="1219200"/>
            <a:ext cx="7772400" cy="1470025"/>
          </a:xfrm>
          <a:blipFill>
            <a:blip r:embed="rId2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শ্রেণি : একাদশ (বিজ্ঞান)</a:t>
            </a:r>
            <a:endParaRPr lang="th-TH" sz="6600" dirty="0">
              <a:latin typeface="NikoshBAN" pitchFamily="2" charset="0"/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447800" y="2895600"/>
            <a:ext cx="6400800" cy="1981200"/>
          </a:xfrm>
          <a:blipFill>
            <a:blip r:embed="rId3" cstate="print"/>
            <a:tile tx="0" ty="0" sx="100000" sy="100000" flip="none" algn="tl"/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bn-BD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বিষয়: পদার্থ বিজ্ঞান  </a:t>
            </a:r>
            <a:endParaRPr lang="th-TH" sz="6600" dirty="0">
              <a:solidFill>
                <a:srgbClr val="002060"/>
              </a:solidFill>
              <a:latin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oat_Sailing_up_Padma_River_Banglades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434" y="0"/>
            <a:ext cx="9109131" cy="68580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4" descr="River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990600"/>
            <a:ext cx="4114800" cy="4114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 descr="12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9150" y="963168"/>
            <a:ext cx="4419600" cy="40660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AM_01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76400"/>
            <a:ext cx="7772400" cy="1470025"/>
          </a:xfrm>
          <a:blipFill>
            <a:blip r:embed="rId2" cstate="print"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bn-BD" sz="6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পাঠ শিরোনাম</a:t>
            </a:r>
            <a:endParaRPr lang="th-TH" sz="6600" dirty="0">
              <a:solidFill>
                <a:srgbClr val="FFFF00"/>
              </a:solidFill>
              <a:latin typeface="NikoshBAN" pitchFamily="2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914400" y="3352800"/>
            <a:ext cx="7467600" cy="304800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2500" lnSpcReduction="10000"/>
          </a:bodyPr>
          <a:lstStyle/>
          <a:p>
            <a:r>
              <a:rPr lang="bn-BD" sz="65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ভৌত রাশি </a:t>
            </a:r>
          </a:p>
          <a:p>
            <a:r>
              <a:rPr lang="bn-BD" sz="65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ও </a:t>
            </a:r>
          </a:p>
          <a:p>
            <a:r>
              <a:rPr lang="bn-BD" sz="65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সামান্তরিকের সূত্র </a:t>
            </a:r>
          </a:p>
          <a:p>
            <a:endParaRPr lang="th-TH" sz="6600" dirty="0">
              <a:solidFill>
                <a:srgbClr val="00B0F0"/>
              </a:solidFill>
              <a:latin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8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9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0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1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6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7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8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9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4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5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6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7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2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3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4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5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bn-BD" sz="66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th-TH" sz="6600" dirty="0">
              <a:solidFill>
                <a:srgbClr val="92D050"/>
              </a:solidFill>
              <a:latin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blipFill>
            <a:blip r:embed="rId3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এ পাঠ শেষে শিক্ষার্থীরা ..................</a:t>
            </a:r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rgbClr val="7030A0"/>
              </a:buClr>
              <a:buFont typeface="Wingdings" pitchFamily="2" charset="2"/>
              <a:buChar char="v"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5200" dirty="0" smtClean="0">
                <a:latin typeface="NikoshBAN" pitchFamily="2" charset="0"/>
                <a:cs typeface="NikoshBAN" pitchFamily="2" charset="0"/>
              </a:rPr>
              <a:t>ভেক্টর রাশি ও স্কেলার রাশির সংজ্ঞা 	বলতে পারবে।</a:t>
            </a:r>
            <a:endParaRPr lang="bn-BD" sz="4800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rgbClr val="7030A0"/>
              </a:buClr>
              <a:buFont typeface="Wingdings" pitchFamily="2" charset="2"/>
              <a:buChar char="v"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5200" dirty="0" smtClean="0">
                <a:latin typeface="NikoshBAN" pitchFamily="2" charset="0"/>
                <a:cs typeface="NikoshBAN" pitchFamily="2" charset="0"/>
              </a:rPr>
              <a:t>সামান্তরিকের সূত্রটি বিবৃতি ও ব্যাখ্যা   	করতে পারবে।</a:t>
            </a:r>
          </a:p>
          <a:p>
            <a:pPr>
              <a:buClr>
                <a:srgbClr val="7030A0"/>
              </a:buClr>
              <a:buFont typeface="Wingdings" pitchFamily="2" charset="2"/>
              <a:buChar char="v"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5700" dirty="0" smtClean="0">
                <a:latin typeface="NikoshBAN" pitchFamily="2" charset="0"/>
                <a:cs typeface="NikoshBAN" pitchFamily="2" charset="0"/>
              </a:rPr>
              <a:t>ব্যবহারিক জীবনে এর প্রয়োগ করতে </a:t>
            </a:r>
          </a:p>
          <a:p>
            <a:pPr>
              <a:buClr>
                <a:srgbClr val="7030A0"/>
              </a:buClr>
              <a:buNone/>
            </a:pPr>
            <a:r>
              <a:rPr lang="bn-BD" sz="5700" dirty="0" smtClean="0">
                <a:latin typeface="NikoshBAN" pitchFamily="2" charset="0"/>
                <a:cs typeface="NikoshBAN" pitchFamily="2" charset="0"/>
              </a:rPr>
              <a:t>        পারবে।</a:t>
            </a:r>
            <a:endParaRPr lang="bn-BD" sz="52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endParaRPr lang="th-TH" dirty="0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1650"/>
            <a:ext cx="8229600" cy="1401762"/>
          </a:xfr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RelaxedModerately"/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bn-BD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রাশি</a:t>
            </a:r>
            <a:endParaRPr lang="th-TH" sz="6000" dirty="0">
              <a:solidFill>
                <a:srgbClr val="7030A0"/>
              </a:solidFill>
              <a:latin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  <a:blipFill>
            <a:blip r:embed="rId2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রাশিঃ যে সকল  বস্তুর পরিমাপ করা যায় তাদেরকে রাশি বলে। </a:t>
            </a:r>
          </a:p>
          <a:p>
            <a:pPr algn="ctr">
              <a:buNone/>
            </a:pPr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দিক অনুযায়ী রাশি দুই প্রকার।</a:t>
            </a:r>
          </a:p>
          <a:p>
            <a:pPr algn="ctr">
              <a:buNone/>
            </a:pPr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১। স্কেলার রাশি।</a:t>
            </a:r>
          </a:p>
          <a:p>
            <a:pPr algn="ctr">
              <a:buNone/>
            </a:pPr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ও  	</a:t>
            </a:r>
          </a:p>
          <a:p>
            <a:pPr algn="ctr">
              <a:buNone/>
            </a:pPr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২।ভেক্টর রাশি </a:t>
            </a:r>
            <a:endParaRPr lang="bn-BD" sz="44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06562"/>
          </a:xfrm>
          <a:blipFill>
            <a:blip r:embed="rId2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RelaxedModerately"/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  <a:scene3d>
              <a:camera prst="perspectiveRelaxedModerately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স্কেলার রাশি</a:t>
            </a:r>
            <a:endParaRPr lang="th-TH" sz="6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419600"/>
          </a:xfrm>
          <a:blipFill>
            <a:blip r:embed="rId3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endParaRPr lang="bn-BD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স্কেলার রাশিঃ যে সকল ভৌত রাশিকে প্রকাশ করার জন্য শুধুমাত্র মান প্রয়োজন হয় তাদেরকে স্কেলার রাশি বলে।</a:t>
            </a:r>
          </a:p>
          <a:p>
            <a:pPr>
              <a:buNone/>
            </a:pPr>
            <a:endParaRPr lang="th-TH" sz="8000" dirty="0" smtClean="0">
              <a:solidFill>
                <a:srgbClr val="0070C0"/>
              </a:solidFill>
              <a:latin typeface="NikoshBAN" pitchFamily="2" charset="0"/>
            </a:endParaRPr>
          </a:p>
          <a:p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30362"/>
          </a:xfrm>
          <a:blipFill>
            <a:blip r:embed="rId2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RelaxedModerately"/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ভেক্টর রাশি </a:t>
            </a:r>
            <a:endParaRPr lang="th-TH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267200"/>
          </a:xfrm>
          <a:blipFill>
            <a:blip r:embed="rId3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bn-BD" sz="185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ভেক্টর রাশিঃ যে সকল ভৌত রাশিকে প্রকাশ করার জন্য মান ও দিক উভয়ই প্রয়োজন হয় তাদেরকে ভেক্টর রাশি বলে।</a:t>
            </a:r>
          </a:p>
          <a:p>
            <a:pPr>
              <a:buNone/>
            </a:pPr>
            <a:endParaRPr lang="bn-BD" sz="192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th-TH" sz="14400" dirty="0">
              <a:latin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  <a:scene3d>
            <a:camera prst="perspectiveRelaxedModerately"/>
            <a:lightRig rig="threePt" dir="t"/>
          </a:scene3d>
        </p:spPr>
        <p:txBody>
          <a:bodyPr>
            <a:norm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সামান্তরিকের সূত্র</a:t>
            </a:r>
            <a:endParaRPr lang="th-TH" sz="6000" dirty="0"/>
          </a:p>
        </p:txBody>
      </p:sp>
      <p:sp>
        <p:nvSpPr>
          <p:cNvPr id="8" name="Rectangle 7"/>
          <p:cNvSpPr/>
          <p:nvPr/>
        </p:nvSpPr>
        <p:spPr>
          <a:xfrm>
            <a:off x="1136593" y="3990816"/>
            <a:ext cx="48175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019044" y="3959820"/>
            <a:ext cx="48175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A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29589" y="2007034"/>
            <a:ext cx="48175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B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963945" y="2007648"/>
            <a:ext cx="48175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C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1748970" y="4285344"/>
            <a:ext cx="381000" cy="38100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24" name="Straight Arrow Connector 23"/>
          <p:cNvCxnSpPr/>
          <p:nvPr/>
        </p:nvCxnSpPr>
        <p:spPr>
          <a:xfrm rot="5400000" flipH="1" flipV="1">
            <a:off x="-879930" y="7315200"/>
            <a:ext cx="1905000" cy="9906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-3124200" y="4495800"/>
            <a:ext cx="3026238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-3886200" y="5486400"/>
            <a:ext cx="3886200" cy="18832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 flipH="1" flipV="1">
            <a:off x="2362200" y="7315200"/>
            <a:ext cx="1905000" cy="9906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-2859304" y="2608943"/>
            <a:ext cx="28194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pSp>
        <p:nvGrpSpPr>
          <p:cNvPr id="2" name="Group 18"/>
          <p:cNvGrpSpPr/>
          <p:nvPr/>
        </p:nvGrpSpPr>
        <p:grpSpPr>
          <a:xfrm>
            <a:off x="3276600" y="4648200"/>
            <a:ext cx="481757" cy="923330"/>
            <a:chOff x="3276600" y="4648200"/>
            <a:chExt cx="481757" cy="923330"/>
          </a:xfrm>
        </p:grpSpPr>
        <p:sp>
          <p:nvSpPr>
            <p:cNvPr id="15" name="Rectangle 14"/>
            <p:cNvSpPr/>
            <p:nvPr/>
          </p:nvSpPr>
          <p:spPr>
            <a:xfrm>
              <a:off x="3276600" y="4648200"/>
              <a:ext cx="481757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5400" b="1" cap="none" spc="0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itchFamily="18" charset="0"/>
                  <a:cs typeface="Times New Roman" pitchFamily="18" charset="0"/>
                </a:rPr>
                <a:t>P</a:t>
              </a:r>
              <a:endParaRPr lang="en-US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3309258" y="4833258"/>
              <a:ext cx="381000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" name="Group 21"/>
          <p:cNvGrpSpPr/>
          <p:nvPr/>
        </p:nvGrpSpPr>
        <p:grpSpPr>
          <a:xfrm>
            <a:off x="1676400" y="2971800"/>
            <a:ext cx="481757" cy="923330"/>
            <a:chOff x="1676400" y="2971800"/>
            <a:chExt cx="481757" cy="923330"/>
          </a:xfrm>
        </p:grpSpPr>
        <p:sp>
          <p:nvSpPr>
            <p:cNvPr id="14" name="Rectangle 13"/>
            <p:cNvSpPr/>
            <p:nvPr/>
          </p:nvSpPr>
          <p:spPr>
            <a:xfrm>
              <a:off x="1676400" y="2971800"/>
              <a:ext cx="481757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5400" b="1" cap="none" spc="0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itchFamily="18" charset="0"/>
                  <a:cs typeface="Times New Roman" pitchFamily="18" charset="0"/>
                </a:rPr>
                <a:t>Q</a:t>
              </a:r>
              <a:endParaRPr lang="en-US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1" name="Straight Connector 20"/>
            <p:cNvCxnSpPr/>
            <p:nvPr/>
          </p:nvCxnSpPr>
          <p:spPr>
            <a:xfrm>
              <a:off x="1752600" y="3124200"/>
              <a:ext cx="381000" cy="1588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28"/>
          <p:cNvGrpSpPr/>
          <p:nvPr/>
        </p:nvGrpSpPr>
        <p:grpSpPr>
          <a:xfrm>
            <a:off x="2869888" y="3081091"/>
            <a:ext cx="481757" cy="923330"/>
            <a:chOff x="2581132" y="3081091"/>
            <a:chExt cx="481757" cy="923330"/>
          </a:xfrm>
        </p:grpSpPr>
        <p:sp>
          <p:nvSpPr>
            <p:cNvPr id="13" name="Rectangle 12"/>
            <p:cNvSpPr/>
            <p:nvPr/>
          </p:nvSpPr>
          <p:spPr>
            <a:xfrm>
              <a:off x="2581132" y="3081091"/>
              <a:ext cx="481757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54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itchFamily="18" charset="0"/>
                  <a:cs typeface="Times New Roman" pitchFamily="18" charset="0"/>
                </a:rPr>
                <a:t>R</a:t>
              </a:r>
              <a:endParaRPr lang="en-US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2590800" y="3276600"/>
              <a:ext cx="381000" cy="1588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25 2.31214E-6 L 0.54826 2.31214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25 -0.12763 L 0.25034 -0.61595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" y="-2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875 -0.1926 L 0.62917 -0.41456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" y="-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0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1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2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3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031 -0.25734 L 0.2125 -0.61595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" y="-1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25 -4.39306E-6 L 0.62518 -0.00254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1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8229600" cy="1143000"/>
          </a:xfrm>
          <a:blipFill>
            <a:blip r:embed="rId2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গাণিতিক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ভাবে</a:t>
            </a:r>
            <a:endParaRPr lang="th-TH" sz="6000" b="1" dirty="0">
              <a:latin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86000"/>
            <a:ext cx="8229600" cy="1600200"/>
          </a:xfrm>
          <a:blipFill>
            <a:blip r:embed="rId3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tIns="180000"/>
          <a:lstStyle/>
          <a:p>
            <a:pPr algn="ctr">
              <a:buNone/>
            </a:pP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সামান্তরিকের সূত্র</a:t>
            </a:r>
          </a:p>
          <a:p>
            <a:pPr algn="ctr">
              <a:buNone/>
            </a:pPr>
            <a:endParaRPr lang="bn-BD" sz="6000" dirty="0" smtClean="0">
              <a:latin typeface="NikoshBAN" pitchFamily="2" charset="0"/>
              <a:cs typeface="NikoshBAN" pitchFamily="2" charset="0"/>
            </a:endParaRPr>
          </a:p>
          <a:p>
            <a:endParaRPr lang="th-TH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1000" y="4267200"/>
            <a:ext cx="8229600" cy="1600200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12954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1" dur="2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bn-BD" sz="66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সামান্তরিকের সূত্র</a:t>
            </a:r>
            <a:endParaRPr lang="th-TH" sz="6600" dirty="0">
              <a:solidFill>
                <a:srgbClr val="92D050"/>
              </a:solidFill>
              <a:latin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CCFF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isometricOffAxis1Right"/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সামান্তরিকের সূত্র : একটি সামান্তরিকের কোন কৌনিক বিন্দু থেকে অংকিত দুটি সন্নিহিত বাহুদ্বারা যদি কোন কনার উপর এককালীন ক্রিয়াশীল একই জাতীয় দুটি ভেক্টর রাশির মান ও দিক নির্দেশ করা যায় তাহলে সামান্তরিকের ঐ বিন্দু থেকে অংকিত কর্ণ ভেক্টর দ্বয়ের লব্দির মান ও দিক নির্দেশ করে।</a:t>
            </a:r>
          </a:p>
          <a:p>
            <a:pPr>
              <a:buNone/>
            </a:pPr>
            <a:endParaRPr lang="bn-BD" sz="40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th-TH" sz="4000" dirty="0">
              <a:solidFill>
                <a:srgbClr val="00B050"/>
              </a:solidFill>
              <a:latin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bn-BD" sz="6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th-TH" sz="6000" dirty="0">
              <a:solidFill>
                <a:srgbClr val="00B0F0"/>
              </a:solidFill>
              <a:latin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B050"/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>
            <a:normAutofit/>
          </a:bodyPr>
          <a:lstStyle/>
          <a:p>
            <a:pPr algn="ctr">
              <a:buNone/>
            </a:pP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ক-দল</a:t>
            </a:r>
          </a:p>
          <a:p>
            <a:pPr>
              <a:buNone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# কতগুলো ভেক্টর রাশির নাম লিখ?</a:t>
            </a:r>
          </a:p>
          <a:p>
            <a:pPr algn="ctr">
              <a:buNone/>
            </a:pP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খ-দল</a:t>
            </a:r>
          </a:p>
          <a:p>
            <a:pPr>
              <a:buNone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# কতগুলো স্কেলার রাশির নাম লিখ? </a:t>
            </a:r>
            <a:endParaRPr lang="th-TH" sz="5400" dirty="0">
              <a:latin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8229600" cy="1143000"/>
          </a:xfr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bn-BD" sz="6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th-TH" sz="6600" dirty="0">
              <a:solidFill>
                <a:srgbClr val="00B050"/>
              </a:solidFill>
              <a:latin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3581400"/>
          </a:xfrm>
          <a:blipFill>
            <a:blip r:embed="rId2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 স্কেলার রাশি কাকে বলে?</a:t>
            </a:r>
          </a:p>
          <a:p>
            <a:pPr>
              <a:buFont typeface="Wingdings" pitchFamily="2" charset="2"/>
              <a:buChar char="ü"/>
            </a:pPr>
            <a:r>
              <a:rPr lang="bn-BD" sz="6000" dirty="0" smtClean="0">
                <a:latin typeface="NikoshBAN" pitchFamily="2" charset="0"/>
              </a:rPr>
              <a:t> 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ভেক্টর রাশি কাকে বলে?</a:t>
            </a:r>
          </a:p>
          <a:p>
            <a:pPr>
              <a:buFont typeface="Wingdings" pitchFamily="2" charset="2"/>
              <a:buChar char="ü"/>
            </a:pP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 সামান্তরিকের সুত্রটি বল?</a:t>
            </a:r>
          </a:p>
          <a:p>
            <a:pPr>
              <a:buNone/>
            </a:pPr>
            <a:endParaRPr lang="th-TH" dirty="0">
              <a:latin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th-TH" sz="6600" dirty="0">
              <a:latin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1"/>
            <a:ext cx="8229600" cy="297180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rtDeco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>
              <a:buFont typeface="NikoshBAN" pitchFamily="2" charset="0"/>
              <a:buChar char="#"/>
            </a:pPr>
            <a:r>
              <a:rPr lang="bn-BD" sz="60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ভেক্টর রাশি ও স্কেলার রাশির পার্থক্য লিখ।</a:t>
            </a:r>
          </a:p>
          <a:p>
            <a:pPr>
              <a:buNone/>
            </a:pPr>
            <a:endParaRPr lang="bn-BD" sz="4800" dirty="0" smtClean="0">
              <a:solidFill>
                <a:schemeClr val="accent6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4800" dirty="0" smtClean="0">
              <a:solidFill>
                <a:schemeClr val="accent6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th-TH" dirty="0">
              <a:latin typeface="NikoshBAN" pitchFamily="2" charset="0"/>
            </a:endParaRPr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0" y="6477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0" y="16764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01762"/>
          </a:xfrm>
          <a:blipFill>
            <a:blip r:embed="rId2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en-US" sz="60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th-TH" sz="6000" dirty="0">
              <a:latin typeface="NikoshBAN" pitchFamily="2" charset="0"/>
            </a:endParaRPr>
          </a:p>
        </p:txBody>
      </p:sp>
      <p:pic>
        <p:nvPicPr>
          <p:cNvPr id="6" name="Picture 5" descr="178954109dKqOwX_p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1371600"/>
            <a:ext cx="7283183" cy="514350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Syed-2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Syed-22</Template>
  <TotalTime>589</TotalTime>
  <Words>206</Words>
  <Application>Microsoft Office PowerPoint</Application>
  <PresentationFormat>On-screen Show (4:3)</PresentationFormat>
  <Paragraphs>55</Paragraphs>
  <Slides>18</Slides>
  <Notes>1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Syed-22</vt:lpstr>
      <vt:lpstr>স্বাগতম</vt:lpstr>
      <vt:lpstr>শিক্ষক পরিচিতি</vt:lpstr>
      <vt:lpstr>শ্রেণি : একাদশ (বিজ্ঞান)</vt:lpstr>
      <vt:lpstr>Slide 4</vt:lpstr>
      <vt:lpstr>Slide 5</vt:lpstr>
      <vt:lpstr>Slide 6</vt:lpstr>
      <vt:lpstr>পাঠ শিরোনাম</vt:lpstr>
      <vt:lpstr>শিখনফল</vt:lpstr>
      <vt:lpstr>রাশি</vt:lpstr>
      <vt:lpstr>স্কেলার রাশি</vt:lpstr>
      <vt:lpstr>ভেক্টর রাশি </vt:lpstr>
      <vt:lpstr>সামান্তরিকের সূত্র</vt:lpstr>
      <vt:lpstr>গাণিতিক ভাবে</vt:lpstr>
      <vt:lpstr>সামান্তরিকের সূত্র</vt:lpstr>
      <vt:lpstr>দলীয় কাজ</vt:lpstr>
      <vt:lpstr>মূল্যায়ন</vt:lpstr>
      <vt:lpstr>বাড়ির কাজ</vt:lpstr>
      <vt:lpstr>ধন্যবাদ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/>
  <cp:lastModifiedBy>MoZarD</cp:lastModifiedBy>
  <cp:revision>101</cp:revision>
  <dcterms:created xsi:type="dcterms:W3CDTF">2006-08-16T00:00:00Z</dcterms:created>
  <dcterms:modified xsi:type="dcterms:W3CDTF">2013-05-13T04:12:41Z</dcterms:modified>
</cp:coreProperties>
</file>